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41"/>
  </p:notesMasterIdLst>
  <p:handoutMasterIdLst>
    <p:handoutMasterId r:id="rId42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72" r:id="rId12"/>
    <p:sldId id="405" r:id="rId13"/>
    <p:sldId id="473" r:id="rId14"/>
    <p:sldId id="475" r:id="rId15"/>
    <p:sldId id="420" r:id="rId16"/>
    <p:sldId id="410" r:id="rId17"/>
    <p:sldId id="453" r:id="rId18"/>
    <p:sldId id="454" r:id="rId19"/>
    <p:sldId id="455" r:id="rId20"/>
    <p:sldId id="467" r:id="rId21"/>
    <p:sldId id="412" r:id="rId22"/>
    <p:sldId id="456" r:id="rId23"/>
    <p:sldId id="457" r:id="rId24"/>
    <p:sldId id="468" r:id="rId25"/>
    <p:sldId id="411" r:id="rId26"/>
    <p:sldId id="458" r:id="rId27"/>
    <p:sldId id="460" r:id="rId28"/>
    <p:sldId id="461" r:id="rId29"/>
    <p:sldId id="469" r:id="rId30"/>
    <p:sldId id="413" r:id="rId31"/>
    <p:sldId id="414" r:id="rId32"/>
    <p:sldId id="415" r:id="rId33"/>
    <p:sldId id="471" r:id="rId34"/>
    <p:sldId id="417" r:id="rId35"/>
    <p:sldId id="440" r:id="rId36"/>
    <p:sldId id="416" r:id="rId37"/>
    <p:sldId id="476" r:id="rId38"/>
    <p:sldId id="418" r:id="rId39"/>
    <p:sldId id="441" r:id="rId40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>
        <p:scale>
          <a:sx n="82" d="100"/>
          <a:sy n="82" d="100"/>
        </p:scale>
        <p:origin x="-84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1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1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8.pn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있음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경보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보행자 차도로 접근 중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주의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cxnSpLocks/>
            <a:stCxn id="21" idx="2"/>
            <a:endCxn id="15" idx="0"/>
          </p:cNvCxnSpPr>
          <p:nvPr/>
        </p:nvCxnSpPr>
        <p:spPr bwMode="auto"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cxnSpLocks/>
            <a:stCxn id="9" idx="2"/>
            <a:endCxn id="29" idx="0"/>
          </p:cNvCxnSpPr>
          <p:nvPr/>
        </p:nvCxnSpPr>
        <p:spPr bwMode="auto"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차도에 있으며 차량이 접근하는 경우 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이가 차도에 있음을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1 – </a:t>
            </a:r>
            <a:r>
              <a:rPr lang="ko-KR" altLang="en-US" b="1" dirty="0"/>
              <a:t>차도에 보행자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81" y="2459746"/>
              <a:ext cx="787953" cy="152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2 – </a:t>
            </a:r>
            <a:r>
              <a:rPr lang="ko-KR" altLang="en-US" b="1" dirty="0"/>
              <a:t>보행자 접근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인도를 벗어나는 행동을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전광판으로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횡단 중임을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알림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3 – </a:t>
            </a:r>
            <a:r>
              <a:rPr lang="ko-KR" altLang="en-US" b="1" dirty="0"/>
              <a:t>차도에 보행자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=""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=""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93865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경고메세지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 smtClean="0"/>
                <a:t>개발 현황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altLang="ko-KR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=""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=""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=""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=""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빨리 구현할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ko-KR" altLang="en-US" dirty="0" smtClean="0">
                <a:solidFill>
                  <a:schemeClr val="tx1"/>
                </a:solidFill>
              </a:rPr>
              <a:t>약 </a:t>
            </a:r>
            <a:r>
              <a:rPr lang="en-US" altLang="ko-KR" dirty="0" smtClean="0">
                <a:solidFill>
                  <a:schemeClr val="tx1"/>
                </a:solidFill>
              </a:rPr>
              <a:t>70</a:t>
            </a:r>
            <a:r>
              <a:rPr lang="en-US" altLang="ko-KR" dirty="0">
                <a:solidFill>
                  <a:schemeClr val="tx1"/>
                </a:solidFill>
              </a:rPr>
              <a:t>% </a:t>
            </a:r>
            <a:r>
              <a:rPr lang="ko-KR" altLang="en-US" dirty="0">
                <a:solidFill>
                  <a:schemeClr val="tx1"/>
                </a:solidFill>
              </a:rPr>
              <a:t>진행 완료됨</a:t>
            </a:r>
            <a:r>
              <a:rPr lang="en-US" altLang="ko-KR" dirty="0">
                <a:solidFill>
                  <a:schemeClr val="tx1"/>
                </a:solidFill>
              </a:rPr>
              <a:t>(34p)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데모시나리오 안전하게 고민해 볼 것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안전한 데모 시나리오 만들 것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한적한 도로에서 </a:t>
            </a:r>
            <a:r>
              <a:rPr lang="ko-KR" altLang="en-US" dirty="0" err="1">
                <a:solidFill>
                  <a:schemeClr val="tx1"/>
                </a:solidFill>
              </a:rPr>
              <a:t>자차를</a:t>
            </a:r>
            <a:r>
              <a:rPr lang="ko-KR" altLang="en-US" dirty="0">
                <a:solidFill>
                  <a:schemeClr val="tx1"/>
                </a:solidFill>
              </a:rPr>
              <a:t> 이용해 시나리오별 상황을 연출</a:t>
            </a:r>
            <a:r>
              <a:rPr lang="en-US" altLang="ko-KR" dirty="0">
                <a:solidFill>
                  <a:schemeClr val="tx1"/>
                </a:solidFill>
              </a:rPr>
              <a:t>(33p)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전광판을 제어해서 위험상황 경보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현황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94" y="828330"/>
            <a:ext cx="1055930" cy="12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82" y="799067"/>
            <a:ext cx="1515293" cy="29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11" y="1029494"/>
            <a:ext cx="579484" cy="108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2428430" y="1256163"/>
            <a:ext cx="823525" cy="82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상황메시지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전송 요청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PUSH </a:t>
            </a:r>
            <a:r>
              <a:rPr lang="ko-KR" altLang="en-US" sz="1200" b="1" dirty="0"/>
              <a:t>전송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촬영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877652" y="236896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체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탐지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756864" y="2365806"/>
            <a:ext cx="879212" cy="30864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상황판단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3636076" y="2365807"/>
            <a:ext cx="879212" cy="30864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전달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818550" y="236067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수신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69776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관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리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송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신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신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비교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표시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10567638" y="236220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경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보</a:t>
            </a:r>
            <a:endParaRPr kumimoji="0" lang="ko-KR" altLang="en-US" sz="1200" b="1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6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5017313" y="2674449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완료</a:t>
            </a:r>
            <a:endParaRPr lang="ko-KR" alt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r>
              <a:rPr lang="en-US" altLang="ko-KR" sz="1100" dirty="0" smtClean="0"/>
              <a:t>0 %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80 %</a:t>
            </a:r>
            <a:endParaRPr lang="ko-KR" altLang="en-US" sz="11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9511"/>
              </p:ext>
            </p:extLst>
          </p:nvPr>
        </p:nvGraphicFramePr>
        <p:xfrm>
          <a:off x="171553" y="2949886"/>
          <a:ext cx="11488417" cy="33909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/>
                <a:gridCol w="3155644"/>
                <a:gridCol w="3155644"/>
                <a:gridCol w="3155644"/>
              </a:tblGrid>
              <a:tr h="1241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개발 완료한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도로 촬영</a:t>
                      </a:r>
                      <a:r>
                        <a:rPr lang="ko-KR" altLang="en-US" sz="1400" b="0" baseline="0" dirty="0" smtClean="0"/>
                        <a:t> </a:t>
                      </a:r>
                      <a:r>
                        <a:rPr lang="en-US" altLang="ko-KR" sz="1400" b="0" baseline="0" dirty="0" smtClean="0"/>
                        <a:t>~ </a:t>
                      </a:r>
                      <a:r>
                        <a:rPr lang="ko-KR" altLang="en-US" sz="1400" b="0" baseline="0" dirty="0" smtClean="0"/>
                        <a:t>사람</a:t>
                      </a:r>
                      <a:r>
                        <a:rPr lang="en-US" altLang="ko-KR" sz="1400" b="0" baseline="0" dirty="0" smtClean="0"/>
                        <a:t>&amp;</a:t>
                      </a:r>
                      <a:r>
                        <a:rPr lang="ko-KR" altLang="en-US" sz="1400" b="0" baseline="0" dirty="0" smtClean="0"/>
                        <a:t>차량 인식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/>
                        <a:t>인식된 객체들의 </a:t>
                      </a:r>
                      <a:r>
                        <a:rPr lang="ko-KR" altLang="en-US" sz="1400" b="0" baseline="0" dirty="0" smtClean="0"/>
                        <a:t>영상에서의 좌표 </a:t>
                      </a:r>
                      <a:r>
                        <a:rPr lang="ko-KR" altLang="en-US" sz="1400" b="0" baseline="0" dirty="0" smtClean="0"/>
                        <a:t>값 저장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/>
                        <a:t>차량위치 누적을 통한 도로 판단 기준 설정</a:t>
                      </a:r>
                      <a:endParaRPr lang="en-US" altLang="ko-KR" sz="14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/>
                        <a:t>FCM</a:t>
                      </a:r>
                      <a:r>
                        <a:rPr lang="ko-KR" altLang="en-US" sz="1400" b="0" dirty="0" smtClean="0"/>
                        <a:t>서버를 통해 </a:t>
                      </a:r>
                      <a:r>
                        <a:rPr lang="en-US" altLang="ko-KR" sz="1400" b="0" dirty="0" smtClean="0"/>
                        <a:t>App</a:t>
                      </a:r>
                      <a:r>
                        <a:rPr lang="ko-KR" altLang="en-US" sz="1400" b="0" dirty="0" smtClean="0"/>
                        <a:t>을 설치한 </a:t>
                      </a:r>
                      <a:r>
                        <a:rPr lang="en-US" altLang="ko-KR" sz="1400" b="0" dirty="0" smtClean="0"/>
                        <a:t>Mobile</a:t>
                      </a:r>
                      <a:r>
                        <a:rPr lang="ko-KR" altLang="en-US" sz="1400" b="0" dirty="0" smtClean="0"/>
                        <a:t>기기로 </a:t>
                      </a:r>
                      <a:r>
                        <a:rPr lang="en-US" altLang="ko-KR" sz="1400" b="0" dirty="0" smtClean="0"/>
                        <a:t>push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메시지 전송 완료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보드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카메라</a:t>
                      </a:r>
                      <a:r>
                        <a:rPr lang="en-US" altLang="ko-KR" sz="1400" b="0" dirty="0" smtClean="0"/>
                        <a:t>)</a:t>
                      </a:r>
                      <a:r>
                        <a:rPr lang="ko-KR" altLang="en-US" sz="1400" b="0" dirty="0" smtClean="0"/>
                        <a:t>의 목록 및 위치 관리를 위한 </a:t>
                      </a:r>
                      <a:r>
                        <a:rPr lang="en-US" altLang="ko-KR" sz="1400" b="0" dirty="0" smtClean="0"/>
                        <a:t>DB</a:t>
                      </a:r>
                      <a:r>
                        <a:rPr lang="ko-KR" altLang="en-US" sz="1400" b="0" dirty="0" smtClean="0"/>
                        <a:t>구축 완료</a:t>
                      </a:r>
                      <a:endParaRPr lang="en-US" altLang="ko-KR" sz="1400" b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/>
                        <a:t>Cloud</a:t>
                      </a:r>
                      <a:r>
                        <a:rPr lang="ko-KR" altLang="en-US" sz="1400" b="0" dirty="0" smtClean="0"/>
                        <a:t>서버에서 보드와 통신 확인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/>
                        <a:t>FCM</a:t>
                      </a:r>
                      <a:r>
                        <a:rPr lang="ko-KR" altLang="en-US" sz="1400" b="0" dirty="0" smtClean="0"/>
                        <a:t>서버로부터 </a:t>
                      </a:r>
                      <a:r>
                        <a:rPr lang="en-US" altLang="ko-KR" sz="1400" b="0" dirty="0" smtClean="0"/>
                        <a:t>push</a:t>
                      </a:r>
                      <a:r>
                        <a:rPr lang="ko-KR" altLang="en-US" sz="1400" b="0" dirty="0" smtClean="0"/>
                        <a:t>메시지 수신 </a:t>
                      </a:r>
                      <a:r>
                        <a:rPr lang="en-US" altLang="ko-KR" sz="1400" b="0" dirty="0" smtClean="0"/>
                        <a:t>~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en-US" altLang="ko-KR" sz="1400" b="0" dirty="0" smtClean="0"/>
                        <a:t>Mobile</a:t>
                      </a:r>
                      <a:r>
                        <a:rPr lang="ko-KR" altLang="en-US" sz="1400" b="0" baseline="0" dirty="0" smtClean="0"/>
                        <a:t> </a:t>
                      </a:r>
                      <a:r>
                        <a:rPr lang="en-US" altLang="ko-KR" sz="1400" b="0" baseline="0" dirty="0" smtClean="0"/>
                        <a:t>GPS </a:t>
                      </a:r>
                      <a:r>
                        <a:rPr lang="ko-KR" altLang="en-US" sz="1400" b="0" baseline="0" dirty="0" smtClean="0"/>
                        <a:t>좌표와 비교 완료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음성 경보 및 </a:t>
                      </a:r>
                      <a:r>
                        <a:rPr lang="en-US" altLang="ko-KR" sz="1400" b="0" dirty="0" smtClean="0"/>
                        <a:t>App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실행 시 현 위치와 위험 상황 위치를 </a:t>
                      </a:r>
                      <a:r>
                        <a:rPr lang="en-US" altLang="ko-KR" sz="1400" b="0" baseline="0" dirty="0" smtClean="0"/>
                        <a:t>Google Map</a:t>
                      </a:r>
                      <a:r>
                        <a:rPr lang="ko-KR" altLang="en-US" sz="1400" b="0" baseline="0" dirty="0" smtClean="0"/>
                        <a:t>으로 확인 완료</a:t>
                      </a:r>
                      <a:endParaRPr lang="ko-KR" altLang="en-US" sz="1400" b="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개발할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사람과 차량 인식</a:t>
                      </a:r>
                      <a:r>
                        <a:rPr lang="ko-KR" altLang="en-US" sz="1400" b="0" baseline="0" dirty="0" smtClean="0"/>
                        <a:t> 시 오인식 감소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/>
                        <a:t>시나리오 별 상황 판단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/>
                        <a:t>서버 버그 수정 후 통신</a:t>
                      </a:r>
                      <a:endParaRPr lang="en-US" altLang="ko-KR" sz="1400" b="0" baseline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baseline="0" dirty="0" smtClean="0"/>
                        <a:t>LCD</a:t>
                      </a:r>
                      <a:r>
                        <a:rPr lang="ko-KR" altLang="en-US" sz="1400" b="0" baseline="0" dirty="0" smtClean="0"/>
                        <a:t>를 통한 위험 상황 전달</a:t>
                      </a:r>
                      <a:endParaRPr lang="en-US" altLang="ko-KR" sz="14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현재 </a:t>
                      </a:r>
                      <a:r>
                        <a:rPr lang="en-US" altLang="ko-KR" sz="1400" b="0" dirty="0" smtClean="0"/>
                        <a:t>Cloud</a:t>
                      </a:r>
                      <a:r>
                        <a:rPr lang="ko-KR" altLang="en-US" sz="1400" b="0" dirty="0" smtClean="0"/>
                        <a:t>서버 측 코드에 문제가 생겨 버그 수정 중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 smtClean="0"/>
                        <a:t>UI </a:t>
                      </a:r>
                      <a:r>
                        <a:rPr lang="ko-KR" altLang="en-US" sz="1400" b="0" dirty="0" smtClean="0"/>
                        <a:t>수정</a:t>
                      </a:r>
                      <a:endParaRPr lang="en-US" altLang="ko-KR" sz="1400" b="0" dirty="0" smtClean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smtClean="0"/>
                        <a:t>실제 경보상황에서 테스트하며 안정화</a:t>
                      </a:r>
                      <a:r>
                        <a:rPr lang="ko-KR" altLang="en-US" sz="1400" b="0" baseline="0" dirty="0" smtClean="0"/>
                        <a:t> </a:t>
                      </a:r>
                      <a:endParaRPr lang="ko-KR" altLang="en-US" sz="1400" b="0" dirty="0"/>
                    </a:p>
                  </a:txBody>
                  <a:tcPr anchor="ctr"/>
                </a:tc>
              </a:tr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제외할 기능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보드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서버</a:t>
            </a:r>
            <a:endParaRPr lang="ko-KR" altLang="en-US" sz="1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모바일</a:t>
            </a:r>
            <a:endParaRPr lang="ko-KR" altLang="en-US" sz="1400" b="1" dirty="0"/>
          </a:p>
        </p:txBody>
      </p:sp>
      <p:grpSp>
        <p:nvGrpSpPr>
          <p:cNvPr id="86" name="그룹 85"/>
          <p:cNvGrpSpPr/>
          <p:nvPr/>
        </p:nvGrpSpPr>
        <p:grpSpPr>
          <a:xfrm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 bwMode="auto"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966938"/>
              </p:ext>
            </p:extLst>
          </p:nvPr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>
                  <a:extLst>
                    <a:ext uri="{9D8B030D-6E8A-4147-A177-3AD203B41FA5}">
                      <a16:colId xmlns="" xmlns:a16="http://schemas.microsoft.com/office/drawing/2014/main" val="2266105434"/>
                    </a:ext>
                  </a:extLst>
                </a:gridCol>
                <a:gridCol w="1483015">
                  <a:extLst>
                    <a:ext uri="{9D8B030D-6E8A-4147-A177-3AD203B41FA5}">
                      <a16:colId xmlns="" xmlns:a16="http://schemas.microsoft.com/office/drawing/2014/main" val="3005158273"/>
                    </a:ext>
                  </a:extLst>
                </a:gridCol>
                <a:gridCol w="1483015">
                  <a:extLst>
                    <a:ext uri="{9D8B030D-6E8A-4147-A177-3AD203B41FA5}">
                      <a16:colId xmlns="" xmlns:a16="http://schemas.microsoft.com/office/drawing/2014/main" val="22358437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/>
                        <a:t>임현창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266793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6801798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현황</a:t>
            </a:r>
            <a:endParaRPr lang="ko-KR" altLang="en-US" sz="2400" dirty="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56" y="4128248"/>
            <a:ext cx="5204785" cy="15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01974" cy="43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cap="none" dirty="0" smtClean="0">
                <a:latin typeface="맑은 고딕" charset="0"/>
                <a:ea typeface="맑은 고딕" charset="0"/>
              </a:rPr>
              <a:t>팀원 별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ID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44527" y="1587716"/>
            <a:ext cx="2427911" cy="1930640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295820" y="1402942"/>
            <a:ext cx="1295400" cy="2039984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6498" y="3789398"/>
            <a:ext cx="300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/>
              <a:t>영상 처리하는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8600" y="375165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91000" y="1510338"/>
            <a:ext cx="2420575" cy="1825192"/>
            <a:chOff x="3276600" y="1512143"/>
            <a:chExt cx="2420575" cy="1825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보행자가 도로에 있음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08035" y="3740752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4621488"/>
            <a:ext cx="82509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촬영 영상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촬영장소 </a:t>
            </a:r>
            <a:r>
              <a:rPr lang="en-US" altLang="ko-KR" dirty="0"/>
              <a:t>: </a:t>
            </a:r>
            <a:r>
              <a:rPr lang="ko-KR" altLang="en-US" dirty="0"/>
              <a:t>한국산업기술대학 교내 도로</a:t>
            </a:r>
            <a:endParaRPr lang="en-US" altLang="ko-KR" dirty="0"/>
          </a:p>
          <a:p>
            <a:r>
              <a:rPr lang="ko-KR" altLang="en-US" dirty="0"/>
              <a:t>촬영시간 </a:t>
            </a:r>
            <a:r>
              <a:rPr lang="en-US" altLang="ko-KR" dirty="0"/>
              <a:t>: </a:t>
            </a:r>
            <a:r>
              <a:rPr lang="ko-KR" altLang="en-US" dirty="0"/>
              <a:t>사람이 적은 한적한 주말</a:t>
            </a:r>
            <a:endParaRPr lang="en-US" altLang="ko-KR" dirty="0"/>
          </a:p>
          <a:p>
            <a:r>
              <a:rPr lang="ko-KR" altLang="en-US" dirty="0"/>
              <a:t>촬영방법 </a:t>
            </a:r>
            <a:r>
              <a:rPr lang="en-US" altLang="ko-KR" dirty="0"/>
              <a:t>: </a:t>
            </a:r>
            <a:r>
              <a:rPr lang="ko-KR" altLang="en-US" dirty="0"/>
              <a:t>차량을 대여해서 시나리오 상황을 안전하게 연출</a:t>
            </a:r>
            <a:endParaRPr lang="en-US" altLang="ko-KR" dirty="0"/>
          </a:p>
        </p:txBody>
      </p:sp>
      <p:cxnSp>
        <p:nvCxnSpPr>
          <p:cNvPr id="10" name="연결선: 꺾임 9"/>
          <p:cNvCxnSpPr>
            <a:stCxn id="1028" idx="1"/>
            <a:endCxn id="3" idx="1"/>
          </p:cNvCxnSpPr>
          <p:nvPr/>
        </p:nvCxnSpPr>
        <p:spPr bwMode="auto">
          <a:xfrm rot="10800000" flipH="1" flipV="1">
            <a:off x="644526" y="2553036"/>
            <a:ext cx="879473" cy="2853282"/>
          </a:xfrm>
          <a:prstGeom prst="bentConnector3">
            <a:avLst>
              <a:gd name="adj1" fmla="val -394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데모 환경 설계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9194"/>
              </p:ext>
            </p:extLst>
          </p:nvPr>
        </p:nvGraphicFramePr>
        <p:xfrm>
          <a:off x="2209800" y="1524000"/>
          <a:ext cx="8128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임현창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정재천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자료수집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Android</a:t>
                      </a:r>
                      <a:endParaRPr lang="en-US" altLang="ko-KR" sz="1400" baseline="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 smtClean="0"/>
                        <a:t>GPS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FCM </a:t>
                      </a:r>
                      <a:r>
                        <a:rPr lang="ko-KR" altLang="en-US" sz="1400" dirty="0" smtClean="0"/>
                        <a:t>서버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Cloud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서버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GitHub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 smtClean="0"/>
                        <a:t>OpenCV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 smtClean="0"/>
                        <a:t>Odroid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FCM</a:t>
                      </a:r>
                      <a:r>
                        <a:rPr lang="ko-KR" altLang="en-US" sz="1400" dirty="0" smtClean="0"/>
                        <a:t>서버</a:t>
                      </a:r>
                      <a:r>
                        <a:rPr lang="en-US" altLang="ko-KR" sz="1400" dirty="0" smtClean="0"/>
                        <a:t>-Mobile</a:t>
                      </a:r>
                      <a:r>
                        <a:rPr lang="ko-KR" altLang="en-US" sz="1400" dirty="0" smtClean="0"/>
                        <a:t>통신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Mobile</a:t>
                      </a:r>
                      <a:r>
                        <a:rPr lang="ko-KR" altLang="en-US" sz="1400" dirty="0" smtClean="0"/>
                        <a:t> 알림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Cloud</a:t>
                      </a:r>
                      <a:r>
                        <a:rPr lang="ko-KR" altLang="en-US" sz="1400" dirty="0" smtClean="0"/>
                        <a:t>서버</a:t>
                      </a:r>
                      <a:r>
                        <a:rPr lang="en-US" altLang="ko-KR" sz="1400" dirty="0" smtClean="0"/>
                        <a:t>-FCM</a:t>
                      </a:r>
                      <a:r>
                        <a:rPr lang="ko-KR" altLang="en-US" sz="1400" dirty="0" smtClean="0"/>
                        <a:t>서버 통신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/>
                        <a:t>Odroid</a:t>
                      </a:r>
                      <a:r>
                        <a:rPr lang="ko-KR" altLang="en-US" sz="1400" dirty="0" smtClean="0"/>
                        <a:t>의 카메라를 이용한 영상처리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보드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서버 통신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11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구현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운전자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baseline="0" dirty="0"/>
                        <a:t>휴대폰에서 현재 위치를 </a:t>
                      </a:r>
                      <a:r>
                        <a:rPr lang="ko-KR" altLang="en-US" sz="1400" baseline="0" dirty="0" smtClean="0"/>
                        <a:t>파악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aseline="0" dirty="0" smtClean="0"/>
                        <a:t>경보상황을 음성 및 </a:t>
                      </a:r>
                      <a:r>
                        <a:rPr lang="en-US" altLang="ko-KR" sz="1400" baseline="0" dirty="0" smtClean="0"/>
                        <a:t>Map</a:t>
                      </a:r>
                      <a:r>
                        <a:rPr lang="ko-KR" altLang="en-US" sz="1400" baseline="0" dirty="0" smtClean="0"/>
                        <a:t>으로 알림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FCM</a:t>
                      </a:r>
                      <a:r>
                        <a:rPr lang="ko-KR" altLang="en-US" sz="1400" dirty="0"/>
                        <a:t>을 </a:t>
                      </a:r>
                      <a:r>
                        <a:rPr lang="ko-KR" altLang="en-US" sz="1400" dirty="0" smtClean="0"/>
                        <a:t>이용하는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/>
                        <a:t>push server</a:t>
                      </a:r>
                      <a:r>
                        <a:rPr lang="ko-KR" altLang="en-US" sz="1400" baseline="0" dirty="0" smtClean="0"/>
                        <a:t>구현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aseline="0" dirty="0" smtClean="0"/>
                        <a:t>프로젝트 버전 관리</a:t>
                      </a:r>
                      <a:endParaRPr lang="en-US" altLang="ko-KR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/>
                        <a:t>Odroid</a:t>
                      </a:r>
                      <a:r>
                        <a:rPr lang="ko-KR" altLang="en-US" sz="1400" dirty="0"/>
                        <a:t>를 이용하여 </a:t>
                      </a:r>
                      <a:r>
                        <a:rPr lang="ko-KR" altLang="en-US" sz="1400" dirty="0" smtClean="0"/>
                        <a:t>실시간 영상에서 보행자와 차량  인식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66310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시나리오에 따른 경보상황 판단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테스트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Mobile</a:t>
                      </a:r>
                      <a:r>
                        <a:rPr lang="ko-KR" altLang="en-US" sz="1400" dirty="0" smtClean="0"/>
                        <a:t>에서</a:t>
                      </a:r>
                      <a:r>
                        <a:rPr lang="ko-KR" altLang="en-US" sz="1400" baseline="0" dirty="0" smtClean="0"/>
                        <a:t> 경보상황에 대한 처리 테스트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보드</a:t>
                      </a:r>
                      <a:r>
                        <a:rPr lang="en-US" altLang="ko-KR" sz="1400" dirty="0" smtClean="0"/>
                        <a:t>-</a:t>
                      </a:r>
                      <a:r>
                        <a:rPr lang="ko-KR" altLang="en-US" sz="1400" dirty="0" smtClean="0"/>
                        <a:t>서버</a:t>
                      </a:r>
                      <a:r>
                        <a:rPr lang="en-US" altLang="ko-KR" sz="1400" dirty="0" smtClean="0"/>
                        <a:t>-</a:t>
                      </a:r>
                      <a:r>
                        <a:rPr lang="ko-KR" altLang="en-US" sz="1400" dirty="0" smtClean="0"/>
                        <a:t>휴대폰 간 통신 테스트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영상에 대한 처리 동작 테스트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통합 테스트 및 유지보수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 분담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77326"/>
              </p:ext>
            </p:extLst>
          </p:nvPr>
        </p:nvGraphicFramePr>
        <p:xfrm>
          <a:off x="1182764" y="1013460"/>
          <a:ext cx="9713834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206"/>
                <a:gridCol w="1714206">
                  <a:extLst>
                    <a:ext uri="{9D8B030D-6E8A-4147-A177-3AD203B41FA5}">
                      <a16:colId xmlns="" xmlns:a16="http://schemas.microsoft.com/office/drawing/2014/main" val="2940324495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1027708111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1132056536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3829635018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2831435862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2597798436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3480195827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1513012565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52159727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3853046017"/>
                    </a:ext>
                  </a:extLst>
                </a:gridCol>
                <a:gridCol w="571402">
                  <a:extLst>
                    <a:ext uri="{9D8B030D-6E8A-4147-A177-3AD203B41FA5}">
                      <a16:colId xmlns="" xmlns:a16="http://schemas.microsoft.com/office/drawing/2014/main" val="119305560"/>
                    </a:ext>
                  </a:extLst>
                </a:gridCol>
                <a:gridCol w="571402"/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항목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추진사항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79698994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요구사항 정의 및 분석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사전조사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5198334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자료수집 및 분석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1196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시스템 설계 및 상세 설계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4154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보행자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차량인식 기능 구현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5101243"/>
                  </a:ext>
                </a:extLst>
              </a:tr>
              <a:tr h="522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Push</a:t>
                      </a:r>
                      <a:r>
                        <a:rPr lang="en-US" altLang="ko-KR" sz="1100" baseline="0" dirty="0"/>
                        <a:t> Server </a:t>
                      </a:r>
                      <a:r>
                        <a:rPr lang="ko-KR" altLang="en-US" sz="1100" baseline="0" dirty="0"/>
                        <a:t>및 운전자 휴대폰으로</a:t>
                      </a:r>
                      <a:r>
                        <a:rPr lang="en-US" altLang="ko-KR" sz="1100" baseline="0" dirty="0"/>
                        <a:t>(Android)</a:t>
                      </a:r>
                      <a:r>
                        <a:rPr lang="ko-KR" altLang="en-US" sz="1100" baseline="0" dirty="0"/>
                        <a:t> 알림 기능 구현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4001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위험 상황 판단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구현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시험 및 데모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유닛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테스트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3733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통합 테스트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7893102"/>
                  </a:ext>
                </a:extLst>
              </a:tr>
              <a:tr h="125912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완전성 보강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문서화 및 발표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중간 보고서 작성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6694565"/>
                  </a:ext>
                </a:extLst>
              </a:tr>
              <a:tr h="141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최종 발표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최종 보고서 작성 및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패키징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최종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보고서 작성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CD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패키징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종합설계 수행일정</a:t>
            </a:r>
            <a:endParaRPr lang="ko-KR" altLang="en-US" sz="2400" dirty="0"/>
          </a:p>
        </p:txBody>
      </p:sp>
      <p:sp>
        <p:nvSpPr>
          <p:cNvPr id="17" name="화살표: 오른쪽 16"/>
          <p:cNvSpPr/>
          <p:nvPr/>
        </p:nvSpPr>
        <p:spPr>
          <a:xfrm>
            <a:off x="4617421" y="1489365"/>
            <a:ext cx="603885" cy="13398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4919364" y="1837055"/>
            <a:ext cx="629285" cy="1358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5548649" y="2650201"/>
            <a:ext cx="1364289" cy="1397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/>
          <p:cNvSpPr/>
          <p:nvPr/>
        </p:nvSpPr>
        <p:spPr>
          <a:xfrm>
            <a:off x="5548649" y="4061750"/>
            <a:ext cx="2233927" cy="1358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6912939" y="4426474"/>
            <a:ext cx="1088062" cy="133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10338318" y="5749725"/>
            <a:ext cx="535132" cy="13398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6347805" y="3682678"/>
            <a:ext cx="1424595" cy="139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0"/>
          <p:cNvSpPr/>
          <p:nvPr/>
        </p:nvSpPr>
        <p:spPr>
          <a:xfrm>
            <a:off x="5548649" y="3211749"/>
            <a:ext cx="1364289" cy="1358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7"/>
          <p:cNvSpPr/>
          <p:nvPr/>
        </p:nvSpPr>
        <p:spPr>
          <a:xfrm>
            <a:off x="5198157" y="2218055"/>
            <a:ext cx="569894" cy="1358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화살표: 오른쪽 21"/>
          <p:cNvSpPr/>
          <p:nvPr/>
        </p:nvSpPr>
        <p:spPr>
          <a:xfrm>
            <a:off x="8055938" y="4743450"/>
            <a:ext cx="1088062" cy="13335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2"/>
          <p:cNvSpPr/>
          <p:nvPr/>
        </p:nvSpPr>
        <p:spPr>
          <a:xfrm>
            <a:off x="10058400" y="5410200"/>
            <a:ext cx="262890" cy="13398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1"/>
          <p:cNvSpPr/>
          <p:nvPr/>
        </p:nvSpPr>
        <p:spPr>
          <a:xfrm>
            <a:off x="8599969" y="5065086"/>
            <a:ext cx="848831" cy="13335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/>
          <p:cNvSpPr/>
          <p:nvPr/>
        </p:nvSpPr>
        <p:spPr>
          <a:xfrm>
            <a:off x="10338318" y="6078990"/>
            <a:ext cx="535132" cy="133985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 bwMode="auto">
          <a:xfrm>
            <a:off x="7162800" y="1371600"/>
            <a:ext cx="0" cy="495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타원형 설명선 10"/>
          <p:cNvSpPr/>
          <p:nvPr/>
        </p:nvSpPr>
        <p:spPr bwMode="auto">
          <a:xfrm>
            <a:off x="7118001" y="2650201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완료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타원형 설명선 29"/>
          <p:cNvSpPr/>
          <p:nvPr/>
        </p:nvSpPr>
        <p:spPr bwMode="auto">
          <a:xfrm>
            <a:off x="8101782" y="3688409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진행 중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타원형 설명선 30"/>
          <p:cNvSpPr/>
          <p:nvPr/>
        </p:nvSpPr>
        <p:spPr bwMode="auto">
          <a:xfrm>
            <a:off x="9390927" y="4323016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진행 전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8001" y="1371600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NOW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필요기술 및 참고문헌</a:t>
            </a:r>
            <a:endParaRPr lang="ko-KR" altLang="en-US" sz="2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77882"/>
              </p:ext>
            </p:extLst>
          </p:nvPr>
        </p:nvGraphicFramePr>
        <p:xfrm>
          <a:off x="1532210" y="1143000"/>
          <a:ext cx="9296400" cy="472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48200"/>
                <a:gridCol w="4648200"/>
              </a:tblGrid>
              <a:tr h="503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cap="none" dirty="0" err="1" smtClean="0"/>
                        <a:t>필요</a:t>
                      </a:r>
                      <a:r>
                        <a:rPr lang="en-US" altLang="ko-KR" sz="1800" cap="none" dirty="0" smtClean="0"/>
                        <a:t> </a:t>
                      </a:r>
                      <a:r>
                        <a:rPr lang="en-US" altLang="ko-KR" sz="1800" cap="none" dirty="0" err="1" smtClean="0"/>
                        <a:t>기술</a:t>
                      </a:r>
                      <a:endParaRPr lang="ko-KR" altLang="en-US" sz="1800" cap="none" dirty="0" smtClean="0"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참고 문헌</a:t>
                      </a:r>
                      <a:endParaRPr lang="en-US" altLang="ko-KR" sz="1800" b="1" dirty="0" smtClean="0">
                        <a:latin typeface="+mn-ea"/>
                      </a:endParaRPr>
                    </a:p>
                  </a:txBody>
                  <a:tcPr anchor="ctr"/>
                </a:tc>
              </a:tr>
              <a:tr h="4220924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cap="none" dirty="0" smtClean="0"/>
                        <a:t>1. Linux System Programming</a:t>
                      </a:r>
                      <a:endParaRPr lang="ko-KR" altLang="en-US" sz="1800" cap="none" dirty="0" smtClean="0"/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cap="none" dirty="0" smtClean="0"/>
                        <a:t>2. Device Driver Programming</a:t>
                      </a:r>
                      <a:endParaRPr lang="ko-KR" altLang="en-US" sz="1800" cap="none" dirty="0" smtClean="0"/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cap="none" dirty="0" smtClean="0"/>
                        <a:t>3. </a:t>
                      </a:r>
                      <a:r>
                        <a:rPr lang="en-US" altLang="ko-KR" sz="1800" cap="none" dirty="0" err="1" smtClean="0"/>
                        <a:t>OpenCV</a:t>
                      </a:r>
                      <a:endParaRPr lang="ko-KR" altLang="en-US" sz="1800" cap="none" dirty="0" smtClean="0"/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cap="none" dirty="0" smtClean="0"/>
                        <a:t>4. Network Programming</a:t>
                      </a:r>
                      <a:endParaRPr lang="ko-KR" altLang="en-US" sz="1800" cap="none" dirty="0" smtClean="0"/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cap="none" dirty="0" smtClean="0"/>
                        <a:t>5. Android Programming</a:t>
                      </a:r>
                      <a:endParaRPr lang="ko-KR" altLang="en-US" sz="1800" cap="none" dirty="0" smtClean="0"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smtClean="0"/>
                        <a:t>『</a:t>
                      </a:r>
                      <a:r>
                        <a:rPr lang="ko-KR" altLang="en-US" sz="1800" dirty="0" smtClean="0"/>
                        <a:t>유닉스 시스템 프로그래밍</a:t>
                      </a:r>
                      <a:r>
                        <a:rPr lang="en-US" altLang="ko-KR" sz="1800" dirty="0" smtClean="0"/>
                        <a:t>』, </a:t>
                      </a:r>
                      <a:r>
                        <a:rPr lang="ko-KR" altLang="en-US" sz="1800" dirty="0" smtClean="0"/>
                        <a:t>이종원</a:t>
                      </a:r>
                      <a:r>
                        <a:rPr lang="en-US" altLang="ko-KR" sz="1800" dirty="0" smtClean="0"/>
                        <a:t>, </a:t>
                      </a:r>
                      <a:r>
                        <a:rPr lang="ko-KR" altLang="en-US" sz="1800" dirty="0" err="1" smtClean="0"/>
                        <a:t>한빛미디어</a:t>
                      </a:r>
                      <a:r>
                        <a:rPr lang="en-US" altLang="ko-KR" sz="1800" dirty="0" smtClean="0"/>
                        <a:t>, 2010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smtClean="0"/>
                        <a:t>Odroid-UX4 User Manual</a:t>
                      </a:r>
                      <a:br>
                        <a:rPr lang="en-US" altLang="ko-KR" sz="1800" dirty="0" smtClean="0"/>
                      </a:br>
                      <a:r>
                        <a:rPr lang="en-US" altLang="ko-KR" sz="1800" dirty="0" smtClean="0"/>
                        <a:t>http://magazine.odroid.com/odroid-ux4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err="1" smtClean="0"/>
                        <a:t>OpenCV</a:t>
                      </a:r>
                      <a:r>
                        <a:rPr lang="en-US" altLang="ko-KR" sz="1800" dirty="0" smtClean="0"/>
                        <a:t> documents</a:t>
                      </a:r>
                      <a:br>
                        <a:rPr lang="en-US" altLang="ko-KR" sz="1800" dirty="0" smtClean="0"/>
                      </a:br>
                      <a:r>
                        <a:rPr lang="en-US" altLang="ko-KR" sz="1800" dirty="0" smtClean="0"/>
                        <a:t>http://docs.opencv.org/3.1.0/db/dfa/tutorial_transition_guide.html</a:t>
                      </a:r>
                      <a:br>
                        <a:rPr lang="en-US" altLang="ko-KR" sz="1800" dirty="0" smtClean="0"/>
                      </a:br>
                      <a:r>
                        <a:rPr lang="en-US" altLang="ko-KR" sz="1800" dirty="0" smtClean="0"/>
                        <a:t>http://docs.opencv.org/3.0-beta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 smtClean="0"/>
                        <a:t>『</a:t>
                      </a:r>
                      <a:r>
                        <a:rPr lang="ko-KR" altLang="en-US" sz="1800" dirty="0" err="1" smtClean="0"/>
                        <a:t>안드로이드</a:t>
                      </a:r>
                      <a:r>
                        <a:rPr lang="ko-KR" altLang="en-US" sz="1800" dirty="0" smtClean="0"/>
                        <a:t> 프로그래밍</a:t>
                      </a:r>
                      <a:r>
                        <a:rPr lang="en-US" altLang="ko-KR" sz="1800" dirty="0" smtClean="0"/>
                        <a:t>』,</a:t>
                      </a:r>
                      <a:r>
                        <a:rPr lang="ko-KR" altLang="en-US" sz="1800" dirty="0" smtClean="0"/>
                        <a:t> 천인국</a:t>
                      </a:r>
                      <a:r>
                        <a:rPr lang="en-US" altLang="ko-KR" sz="1800" dirty="0" smtClean="0"/>
                        <a:t>,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ko-KR" altLang="en-US" sz="1800" dirty="0" err="1" smtClean="0"/>
                        <a:t>생능출판사</a:t>
                      </a:r>
                      <a:r>
                        <a:rPr lang="en-US" altLang="ko-KR" sz="1800" dirty="0" smtClean="0"/>
                        <a:t>, 2015</a:t>
                      </a:r>
                      <a:endParaRPr lang="ko-KR" altLang="en-US" sz="1800" dirty="0" smtClean="0">
                        <a:latin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=""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=""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=""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=""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870877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587">
                  <a:extLst>
                    <a:ext uri="{9D8B030D-6E8A-4147-A177-3AD203B41FA5}">
                      <a16:colId xmlns=""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=""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경우에 따라 교통 흐름이 크게 정체될 가능성이 있음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자동긴급제동시스템</a:t>
                      </a:r>
                      <a:r>
                        <a:rPr lang="en-US" altLang="ko-KR" sz="2000" dirty="0"/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어린이 보호구역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dirty="0"/>
                        <a:t>교통사고 방지 표지판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일반적인 어린이 보호구역에 설치가 가능하며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비교적 저렴한 비용으로 어린이의 교통 안전을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ko-KR" altLang="en-US" sz="2000" baseline="0" dirty="0"/>
                        <a:t>확보하고</a:t>
                      </a:r>
                      <a:r>
                        <a:rPr lang="en-US" altLang="ko-KR" sz="2000" baseline="0" dirty="0"/>
                        <a:t>, </a:t>
                      </a:r>
                      <a:r>
                        <a:rPr lang="ko-KR" altLang="en-US" sz="2000" baseline="0" dirty="0"/>
                        <a:t>차량 외부의 카메라를 이용하여 사각지대를 줄임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15311</TotalTime>
  <Words>2195</Words>
  <Application>Microsoft Office PowerPoint</Application>
  <PresentationFormat>사용자 지정</PresentationFormat>
  <Paragraphs>592</Paragraphs>
  <Slides>38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Registered User</cp:lastModifiedBy>
  <cp:revision>314</cp:revision>
  <dcterms:created xsi:type="dcterms:W3CDTF">2013-09-12T13:05:01Z</dcterms:created>
  <dcterms:modified xsi:type="dcterms:W3CDTF">2017-04-10T06:37:30Z</dcterms:modified>
  <cp:category>Presentations, Business Presentations, Free PowerPoint Templates</cp:category>
  <cp:contentStatus>Template</cp:contentStatus>
</cp:coreProperties>
</file>